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5" d="100"/>
          <a:sy n="65" d="100"/>
        </p:scale>
        <p:origin x="-474" y="-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8B9EBBA-996F-894A-B54A-D6246ED52CEA}" type="datetimeFigureOut">
              <a:rPr lang="en-US" smtClean="0"/>
              <a:pPr/>
              <a:t>3/16/2021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7802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smtClean="0"/>
              <a:pPr/>
              <a:t>3/16/2021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31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3/16/2021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4524085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/>
              <a:pPr/>
              <a:t>3/16/2021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15343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smtClean="0"/>
              <a:pPr/>
              <a:t>3/16/2021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50020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3/16/2021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9707567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3/16/2021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4792094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smtClean="0"/>
              <a:pPr/>
              <a:t>3/16/2021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82967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smtClean="0"/>
              <a:pPr/>
              <a:t>3/16/2021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8370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smtClean="0"/>
              <a:pPr/>
              <a:t>3/16/2021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028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/>
              <a:pPr/>
              <a:t>3/16/2021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0650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smtClean="0"/>
              <a:pPr/>
              <a:t>3/16/2021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460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smtClean="0"/>
              <a:pPr/>
              <a:t>3/16/2021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1680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/>
              <a:pPr/>
              <a:t>3/16/2021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41674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/>
              <a:pPr/>
              <a:t>3/16/2021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8483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smtClean="0"/>
              <a:pPr/>
              <a:t>3/16/2021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4743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smtClean="0"/>
              <a:pPr/>
              <a:t>3/16/2021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28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9B482E8-6E0E-1B4F-B1FD-C69DB9E858D9}" type="datetimeFigureOut">
              <a:rPr lang="en-US" smtClean="0"/>
              <a:pPr/>
              <a:t>3/16/2021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920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МБОУ «</a:t>
            </a:r>
            <a:r>
              <a:rPr lang="ru-RU" dirty="0" err="1" smtClean="0"/>
              <a:t>Балезинская</a:t>
            </a:r>
            <a:r>
              <a:rPr lang="ru-RU" dirty="0" smtClean="0"/>
              <a:t> средняя школа № 5»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Анализ поступления выпускников средней и основной школы в 2020 году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9981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Выпускники средней школы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30 выпускника,  из них:</a:t>
            </a:r>
          </a:p>
          <a:p>
            <a:r>
              <a:rPr lang="ru-RU" dirty="0" smtClean="0"/>
              <a:t>3 человека получили аттестат особого образца и медали «За успехи в учении» </a:t>
            </a:r>
          </a:p>
          <a:p>
            <a:r>
              <a:rPr lang="ru-RU" dirty="0" smtClean="0"/>
              <a:t> 27 (ВУЗ), 3 (СПО)</a:t>
            </a:r>
          </a:p>
          <a:p>
            <a:pPr marL="0" indent="0">
              <a:buNone/>
            </a:pPr>
            <a:r>
              <a:rPr lang="ru-RU" dirty="0" smtClean="0"/>
              <a:t>Из них : 17 человек поступили в профессиональные учебные заведения Удмуртской Республики</a:t>
            </a:r>
          </a:p>
          <a:p>
            <a:pPr marL="0" indent="0">
              <a:buNone/>
            </a:pPr>
            <a:r>
              <a:rPr lang="ru-RU" dirty="0" smtClean="0"/>
              <a:t>13 человек – другие субъекты РФ ( г. Екатеринбург, г. Киров, г. Пермь, г. Казань, г. Санкт-Петербург)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37339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СПО – 3 человека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323249"/>
              </p:ext>
            </p:extLst>
          </p:nvPr>
        </p:nvGraphicFramePr>
        <p:xfrm>
          <a:off x="1295400" y="1939637"/>
          <a:ext cx="9601200" cy="3962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9614"/>
                <a:gridCol w="4301544"/>
                <a:gridCol w="4470042"/>
              </a:tblGrid>
              <a:tr h="572782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Учебное</a:t>
                      </a:r>
                      <a:r>
                        <a:rPr lang="ru-RU" baseline="0" dirty="0" smtClean="0"/>
                        <a:t> заведение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Специальность </a:t>
                      </a:r>
                      <a:endParaRPr lang="ru-RU" dirty="0"/>
                    </a:p>
                  </a:txBody>
                  <a:tcPr/>
                </a:tc>
              </a:tr>
              <a:tr h="988638">
                <a:tc>
                  <a:txBody>
                    <a:bodyPr/>
                    <a:lstStyle/>
                    <a:p>
                      <a:r>
                        <a:rPr lang="ru-RU" dirty="0" smtClean="0"/>
                        <a:t>1.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Глазовский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аграрно-промышленный техникум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Мастер общестроительных работ</a:t>
                      </a:r>
                      <a:endParaRPr lang="ru-RU" dirty="0"/>
                    </a:p>
                  </a:txBody>
                  <a:tcPr/>
                </a:tc>
              </a:tr>
              <a:tr h="1412340">
                <a:tc>
                  <a:txBody>
                    <a:bodyPr/>
                    <a:lstStyle/>
                    <a:p>
                      <a:r>
                        <a:rPr lang="ru-RU" dirty="0" smtClean="0"/>
                        <a:t>2.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Самарский государственный университет путей сообщения в г. Ижевске (Филиал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СамГУПС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г.Ижевске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Организация перевозок и управление на транспорте </a:t>
                      </a:r>
                      <a:endParaRPr lang="ru-RU" dirty="0"/>
                    </a:p>
                  </a:txBody>
                  <a:tcPr/>
                </a:tc>
              </a:tr>
              <a:tr h="988638">
                <a:tc>
                  <a:txBody>
                    <a:bodyPr/>
                    <a:lstStyle/>
                    <a:p>
                      <a:r>
                        <a:rPr lang="ru-RU" dirty="0" smtClean="0"/>
                        <a:t>3.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Ижевский институт (филиал) ВГУЮ (филиал) РПА Минюста России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Право и организация социального обеспечения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73219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3946" y="455658"/>
            <a:ext cx="9601196" cy="1303867"/>
          </a:xfrm>
        </p:spPr>
        <p:txBody>
          <a:bodyPr/>
          <a:lstStyle/>
          <a:p>
            <a:r>
              <a:rPr lang="ru-RU" dirty="0" smtClean="0"/>
              <a:t>Удмуртская Республика ( 14 человек)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7927681"/>
              </p:ext>
            </p:extLst>
          </p:nvPr>
        </p:nvGraphicFramePr>
        <p:xfrm>
          <a:off x="1188027" y="1385455"/>
          <a:ext cx="10093033" cy="5364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19776"/>
                <a:gridCol w="1620834"/>
                <a:gridCol w="3852423"/>
              </a:tblGrid>
              <a:tr h="883833">
                <a:tc>
                  <a:txBody>
                    <a:bodyPr/>
                    <a:lstStyle/>
                    <a:p>
                      <a:r>
                        <a:rPr lang="ru-RU" dirty="0" smtClean="0"/>
                        <a:t>Учебное заведение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 выпускников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Специальность</a:t>
                      </a:r>
                      <a:endParaRPr lang="ru-RU" dirty="0"/>
                    </a:p>
                  </a:txBody>
                  <a:tcPr/>
                </a:tc>
              </a:tr>
              <a:tr h="595268"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Глазовский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государственный педагогический институт имени В. Г. Короленко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Педагогическое образование (с двумя профилями подготовки), физика</a:t>
                      </a:r>
                      <a:endParaRPr lang="ru-RU" dirty="0"/>
                    </a:p>
                  </a:txBody>
                  <a:tcPr/>
                </a:tc>
              </a:tr>
              <a:tr h="850383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Ижевская государственная сельскохозяйственная академия  (ФГБОУ ВПО Ижевская ГСХА)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Теплоэнергетика и теплотехника</a:t>
                      </a:r>
                      <a:endParaRPr lang="ru-RU" dirty="0"/>
                    </a:p>
                  </a:txBody>
                  <a:tcPr/>
                </a:tc>
              </a:tr>
              <a:tr h="850383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Ижевский государственный технический университет имени М.Т. Калашникова  (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ИжГТУ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Менеджмент</a:t>
                      </a:r>
                      <a:endParaRPr lang="ru-RU" dirty="0"/>
                    </a:p>
                  </a:txBody>
                  <a:tcPr/>
                </a:tc>
              </a:tr>
              <a:tr h="595268">
                <a:tc rowSpan="4"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Удмуртский государственный университет  (ФГБОУ ВО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УдГУ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Педагогическое образование (с двумя профилями подготовки)</a:t>
                      </a:r>
                      <a:endParaRPr lang="ru-RU" dirty="0"/>
                    </a:p>
                  </a:txBody>
                  <a:tcPr/>
                </a:tc>
              </a:tr>
              <a:tr h="344877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Реклама и связи с общественностью</a:t>
                      </a:r>
                      <a:endParaRPr lang="ru-RU" dirty="0"/>
                    </a:p>
                  </a:txBody>
                  <a:tcPr/>
                </a:tc>
              </a:tr>
              <a:tr h="344877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Биология</a:t>
                      </a:r>
                      <a:endParaRPr lang="ru-RU" dirty="0"/>
                    </a:p>
                  </a:txBody>
                  <a:tcPr/>
                </a:tc>
              </a:tr>
              <a:tr h="59526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Правовое обеспечение национальной безопасности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30263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653156"/>
              </p:ext>
            </p:extLst>
          </p:nvPr>
        </p:nvGraphicFramePr>
        <p:xfrm>
          <a:off x="1295398" y="756372"/>
          <a:ext cx="9601200" cy="505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12758"/>
                <a:gridCol w="568499"/>
                <a:gridCol w="371994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Учебное заведение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специальность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Вятский государственный университет  (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ВятГУ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Туризм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Казанский национальный исследовательский технический университет им. А.Н. Туполева-КАИ  (КНИТУ КАИ)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Энергетическое машиностроение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Казанский юридический институт МВД РФ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Правоохранительная деятельность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Пермский гуманитарно-технологический институт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Горное дело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Петербургский государственный университет путей сообщения императора Александра I  (ПГУПС)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Эксплуатация железных дорог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Поволжский государственный университет телекоммуникаций и информатики  (ПГУТИ)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Информационная безопасность телекоммуникационных систем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Уральский государственный экономический университет  (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УрГЭУ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-СИНХ)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Юриспруденция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Уральский федеральный университет имени первого Президента России Б.Н. Ельцина  (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УрФУ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Бизнес-информатика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Энергетическое машиностроение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9290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Выпускники основной школы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66 человек, получили аттестаты 65, из  них 9 человек – аттестаты особого образца</a:t>
            </a:r>
          </a:p>
          <a:p>
            <a:r>
              <a:rPr lang="ru-RU" dirty="0" smtClean="0"/>
              <a:t>40 человек продолжили обучение в СПО (из них 38 человек в СПО Удмуртии, 2  - в субъектах РФ (г. Казань, г. Санкт-Петербург)</a:t>
            </a:r>
          </a:p>
          <a:p>
            <a:r>
              <a:rPr lang="ru-RU" dirty="0" smtClean="0"/>
              <a:t>25 человек обучаются в 10 класса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741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330036"/>
            <a:ext cx="9601196" cy="4545832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Дизайн (по отраслям</a:t>
            </a:r>
            <a:r>
              <a:rPr lang="ru-RU" dirty="0" smtClean="0"/>
              <a:t>)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Дошкольное образование</a:t>
            </a:r>
          </a:p>
          <a:p>
            <a:r>
              <a:rPr lang="ru-RU" dirty="0" smtClean="0"/>
              <a:t>Защита в чрезвычайных ситуациях</a:t>
            </a:r>
          </a:p>
          <a:p>
            <a:r>
              <a:rPr lang="ru-RU" dirty="0"/>
              <a:t>Земельно-имущественные </a:t>
            </a:r>
            <a:r>
              <a:rPr lang="ru-RU" dirty="0" smtClean="0"/>
              <a:t>отношения</a:t>
            </a:r>
          </a:p>
          <a:p>
            <a:r>
              <a:rPr lang="ru-RU" dirty="0"/>
              <a:t>Информационные системы и </a:t>
            </a:r>
            <a:r>
              <a:rPr lang="ru-RU" dirty="0" smtClean="0"/>
              <a:t>программирование</a:t>
            </a:r>
          </a:p>
          <a:p>
            <a:r>
              <a:rPr lang="ru-RU" dirty="0"/>
              <a:t>Компьютерные </a:t>
            </a:r>
            <a:r>
              <a:rPr lang="ru-RU" dirty="0" smtClean="0"/>
              <a:t>сети</a:t>
            </a:r>
          </a:p>
          <a:p>
            <a:r>
              <a:rPr lang="ru-RU" dirty="0"/>
              <a:t>Конструирование, моделирование и технология швейных </a:t>
            </a:r>
            <a:r>
              <a:rPr lang="ru-RU" dirty="0" smtClean="0"/>
              <a:t>изделий</a:t>
            </a:r>
          </a:p>
          <a:p>
            <a:r>
              <a:rPr lang="ru-RU" dirty="0"/>
              <a:t>Лепщик-модельщик архитектурных </a:t>
            </a:r>
            <a:r>
              <a:rPr lang="ru-RU" dirty="0" smtClean="0"/>
              <a:t>деталей</a:t>
            </a:r>
          </a:p>
          <a:p>
            <a:r>
              <a:rPr lang="ru-RU" dirty="0"/>
              <a:t>Мастер отделочных строительных </a:t>
            </a:r>
            <a:r>
              <a:rPr lang="ru-RU" dirty="0" smtClean="0"/>
              <a:t>работ</a:t>
            </a:r>
          </a:p>
          <a:p>
            <a:r>
              <a:rPr lang="ru-RU" dirty="0"/>
              <a:t>Машинист </a:t>
            </a:r>
            <a:r>
              <a:rPr lang="ru-RU" dirty="0" smtClean="0"/>
              <a:t>локомотива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9682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982131"/>
            <a:ext cx="9601196" cy="5086159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Монтаж, наладка и эксплуатация электрооборудования промышленных и гражданских зданий</a:t>
            </a:r>
          </a:p>
          <a:p>
            <a:r>
              <a:rPr lang="ru-RU" dirty="0"/>
              <a:t>Педагогика дополнительного образования</a:t>
            </a:r>
          </a:p>
          <a:p>
            <a:r>
              <a:rPr lang="ru-RU" dirty="0"/>
              <a:t>Повар, кондитер</a:t>
            </a:r>
          </a:p>
          <a:p>
            <a:r>
              <a:rPr lang="ru-RU" dirty="0"/>
              <a:t>Правоохранительная деятельность</a:t>
            </a:r>
          </a:p>
          <a:p>
            <a:r>
              <a:rPr lang="ru-RU" dirty="0"/>
              <a:t>Преподавание в начальных классах</a:t>
            </a:r>
          </a:p>
          <a:p>
            <a:r>
              <a:rPr lang="ru-RU" dirty="0"/>
              <a:t>Разработка и эксплуатация нефтяных и газовых месторождений</a:t>
            </a:r>
          </a:p>
          <a:p>
            <a:r>
              <a:rPr lang="ru-RU" dirty="0"/>
              <a:t>Сварщик (ручной и частично механизированной сварки (наплавки) </a:t>
            </a:r>
          </a:p>
          <a:p>
            <a:r>
              <a:rPr lang="ru-RU" dirty="0"/>
              <a:t>Сестринское </a:t>
            </a:r>
            <a:r>
              <a:rPr lang="ru-RU" dirty="0" smtClean="0"/>
              <a:t>дело</a:t>
            </a:r>
          </a:p>
          <a:p>
            <a:r>
              <a:rPr lang="ru-RU" dirty="0" smtClean="0"/>
              <a:t>Строительство </a:t>
            </a:r>
            <a:r>
              <a:rPr lang="ru-RU" dirty="0"/>
              <a:t>и эксплуатация автомобильных дорог и </a:t>
            </a:r>
            <a:r>
              <a:rPr lang="ru-RU" dirty="0" smtClean="0"/>
              <a:t>аэродромов</a:t>
            </a:r>
          </a:p>
          <a:p>
            <a:r>
              <a:rPr lang="ru-RU" dirty="0" smtClean="0"/>
              <a:t>Строительство </a:t>
            </a:r>
            <a:r>
              <a:rPr lang="ru-RU" dirty="0"/>
              <a:t>и эксплуатация зданий и </a:t>
            </a:r>
            <a:r>
              <a:rPr lang="ru-RU" dirty="0" smtClean="0"/>
              <a:t>сооружений</a:t>
            </a:r>
          </a:p>
          <a:p>
            <a:r>
              <a:rPr lang="ru-RU" dirty="0" smtClean="0"/>
              <a:t>Техническая </a:t>
            </a:r>
            <a:r>
              <a:rPr lang="ru-RU" dirty="0"/>
              <a:t>эксплуатация и обслуживание электрического и электромеханического оборудования (по отраслям) </a:t>
            </a:r>
            <a:endParaRPr lang="ru-RU" dirty="0" smtClean="0"/>
          </a:p>
          <a:p>
            <a:r>
              <a:rPr lang="ru-RU" dirty="0" smtClean="0"/>
              <a:t>Технология машиностроения</a:t>
            </a:r>
          </a:p>
          <a:p>
            <a:r>
              <a:rPr lang="ru-RU" dirty="0" smtClean="0"/>
              <a:t>Тракторист-машинист </a:t>
            </a:r>
            <a:r>
              <a:rPr lang="ru-RU" dirty="0"/>
              <a:t>сельскохозяйственного </a:t>
            </a:r>
            <a:r>
              <a:rPr lang="ru-RU" dirty="0" smtClean="0"/>
              <a:t>производства</a:t>
            </a:r>
          </a:p>
          <a:p>
            <a:r>
              <a:rPr lang="ru-RU" dirty="0" smtClean="0"/>
              <a:t>Химическая </a:t>
            </a:r>
            <a:r>
              <a:rPr lang="ru-RU" dirty="0"/>
              <a:t>технология органических веществ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33947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88</TotalTime>
  <Words>463</Words>
  <Application>Microsoft Office PowerPoint</Application>
  <PresentationFormat>Произвольный</PresentationFormat>
  <Paragraphs>99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Натуральные материалы</vt:lpstr>
      <vt:lpstr>МБОУ «Балезинская средняя школа № 5»</vt:lpstr>
      <vt:lpstr>Выпускники средней школы</vt:lpstr>
      <vt:lpstr>СПО – 3 человека</vt:lpstr>
      <vt:lpstr>Удмуртская Республика ( 14 человек)</vt:lpstr>
      <vt:lpstr>Презентация PowerPoint</vt:lpstr>
      <vt:lpstr>Выпускники основной школы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«Балезинская средняя школа № 5»</dc:title>
  <dc:creator>Мадына</dc:creator>
  <cp:lastModifiedBy>Машбюро</cp:lastModifiedBy>
  <cp:revision>11</cp:revision>
  <dcterms:created xsi:type="dcterms:W3CDTF">2021-03-15T07:26:36Z</dcterms:created>
  <dcterms:modified xsi:type="dcterms:W3CDTF">2021-03-16T09:30:13Z</dcterms:modified>
</cp:coreProperties>
</file>